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72"/>
  </p:notesMasterIdLst>
  <p:sldIdLst>
    <p:sldId id="345" r:id="rId2"/>
    <p:sldId id="258" r:id="rId3"/>
    <p:sldId id="1834" r:id="rId4"/>
    <p:sldId id="261" r:id="rId5"/>
    <p:sldId id="267" r:id="rId6"/>
    <p:sldId id="268" r:id="rId7"/>
    <p:sldId id="269" r:id="rId8"/>
    <p:sldId id="346" r:id="rId9"/>
    <p:sldId id="271" r:id="rId10"/>
    <p:sldId id="273" r:id="rId11"/>
    <p:sldId id="274" r:id="rId12"/>
    <p:sldId id="493" r:id="rId13"/>
    <p:sldId id="459" r:id="rId14"/>
    <p:sldId id="276" r:id="rId15"/>
    <p:sldId id="365" r:id="rId16"/>
    <p:sldId id="366" r:id="rId17"/>
    <p:sldId id="367" r:id="rId18"/>
    <p:sldId id="277" r:id="rId19"/>
    <p:sldId id="34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2" r:id="rId31"/>
    <p:sldId id="293" r:id="rId32"/>
    <p:sldId id="294" r:id="rId33"/>
    <p:sldId id="348" r:id="rId34"/>
    <p:sldId id="349" r:id="rId35"/>
    <p:sldId id="350" r:id="rId36"/>
    <p:sldId id="299" r:id="rId37"/>
    <p:sldId id="300" r:id="rId38"/>
    <p:sldId id="351" r:id="rId39"/>
    <p:sldId id="352" r:id="rId40"/>
    <p:sldId id="353" r:id="rId41"/>
    <p:sldId id="308" r:id="rId42"/>
    <p:sldId id="309" r:id="rId43"/>
    <p:sldId id="310" r:id="rId44"/>
    <p:sldId id="312" r:id="rId45"/>
    <p:sldId id="313" r:id="rId46"/>
    <p:sldId id="315" r:id="rId47"/>
    <p:sldId id="316" r:id="rId48"/>
    <p:sldId id="354" r:id="rId49"/>
    <p:sldId id="355" r:id="rId50"/>
    <p:sldId id="357" r:id="rId51"/>
    <p:sldId id="356" r:id="rId52"/>
    <p:sldId id="358" r:id="rId53"/>
    <p:sldId id="359" r:id="rId54"/>
    <p:sldId id="360" r:id="rId55"/>
    <p:sldId id="326" r:id="rId56"/>
    <p:sldId id="327" r:id="rId57"/>
    <p:sldId id="361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4" r:id="rId71"/>
  </p:sldIdLst>
  <p:sldSz cx="9144000" cy="5143500" type="screen16x9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736"/>
    <p:restoredTop sz="93389"/>
  </p:normalViewPr>
  <p:slideViewPr>
    <p:cSldViewPr snapToGrid="0" snapToObjects="1">
      <p:cViewPr varScale="1">
        <p:scale>
          <a:sx n="29" d="100"/>
          <a:sy n="29" d="100"/>
        </p:scale>
        <p:origin x="2496" y="26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51A918-FA3C-7C45-B53C-CD399E2E5837}" type="slidenum">
              <a:rPr lang="en-US"/>
              <a:pPr/>
              <a:t>13</a:t>
            </a:fld>
            <a:endParaRPr lang="en-US"/>
          </a:p>
        </p:txBody>
      </p:sp>
      <p:sp>
        <p:nvSpPr>
          <p:cNvPr id="198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8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6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0DA9-F8FF-3044-8879-AA44F6727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5A26F-C899-0E41-B774-BC364C9FC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622-5FF3-DE43-A546-BEC5D6FB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A29B1-7F4A-9348-9B79-0C0D0292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504F-25CE-704F-964A-7CA963C5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5739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C88B-D4C8-1741-BA89-D270C14A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5BAFB-E296-C848-9B1B-B47158F65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C4612-DBB6-3B4A-9F65-1586640F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CA38-5F96-FD4D-A309-EA12E59F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03617-D0D1-E949-A7B2-F44A52B8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5153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0FD6C8-C35A-844A-B194-E7967FEE7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BAD3A-EF3F-BC4E-952E-70453816F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CF04-86F2-7C45-BDA7-1D5A7A4F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65FF3-D4FB-EB46-8CAD-65ACFF8A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A99D6-6CEC-0F4A-89B5-AB8F34AA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4696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81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061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4A49-B6D8-5641-9DDE-E2E38546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C963-CF47-1145-B218-58E890F5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54F0-1D2C-AA4A-982F-71A26360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EBC34-E446-3A4A-BF19-3DEFC1FA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597D-4D42-8742-AB6B-08AA311E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6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6F2E-F55E-DF4D-A6F6-2F952F07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AFDD6-A390-4C45-A8B8-6BACA3ADA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A6374-7613-2B42-89B2-1A0D5F7F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2414A-1F33-C14A-B1AE-81723AE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18232-A243-1A46-85AD-BF8A1596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9499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C6E8-4881-7B4A-BF96-AE93A5E6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74CA-E747-274E-81ED-935B6FED4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FEED3-3DDE-C14E-85C6-B6DEF28F1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82811-4320-1D42-A290-B28D69E0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F98B2-C6E7-344E-B83B-17349405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6F23B-02C3-EE47-8FBB-1EE32017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5262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C75F-625F-1243-B9FB-5FE08B71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CDFBB-CB24-B946-A4C7-1E66A52A2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23107-0444-B247-AA0D-F23A10F8C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86505-B704-0646-8128-F16C5867F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33DA0-E4CE-C946-BC90-6BFAA4EBC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37E292-EECC-104A-8777-04B9DB4C6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6727F2-5845-F24A-A680-596E8E22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A2436D-D2D1-FC41-BECC-80999557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2545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385F-BA15-5C43-A806-0DF4E71F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3C52-9B53-AF4E-B0FD-579B2C31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5007F-DC4D-6A4F-9F31-895122B0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7080A-DC69-C047-9117-CC3723D4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025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4D6EC-A3A8-AA46-93B7-CF2F4558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D7182-2755-BA47-AF3E-9D788EAA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1F27F-AF8D-9D45-A89D-424CBD5C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253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9B92-F12F-3C4C-8BF0-6C904516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236B-B9E1-8B4D-BFF8-49A3E045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9D301-480B-7D46-ADDA-E3682F50F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6A00-EBE5-C14E-A6FD-3097CA2F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6C634-67C6-F147-B630-59431A50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0CA5-5DC3-9A4D-BA5B-457C77A8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89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6CC4-B88F-5B45-8844-AB34F973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CD5FC-303A-3640-B1B8-224459320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86043-5A79-214C-BBDF-5146344D7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99A3D-E2B6-6849-8EF0-703C6B5A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5B2D9-B151-984C-9AE9-1F8F9B92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302FC-8B54-C444-8C93-D6333893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016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82FB71-5F5C-DA40-8F53-3D08685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6345-B179-0B47-8FBD-D88774F37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1DAAC-EEBD-C84D-94CB-3AE3D2C7B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A690-BD38-8C4C-BD3F-8EC206EDD0CD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9987E-A539-E342-902A-9B5EED1E4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4DC35-427F-D248-8AFF-698723572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1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 </a:t>
            </a:r>
            <a:r>
              <a:rPr lang="ro-RO" sz="3200" dirty="0" err="1"/>
              <a:t>convoluționale</a:t>
            </a:r>
            <a:r>
              <a:rPr lang="ro-RO" sz="3200" dirty="0"/>
              <a:t>.</a:t>
            </a:r>
          </a:p>
          <a:p>
            <a:pPr algn="ctr"/>
            <a:r>
              <a:rPr lang="ro-RO" sz="3200" dirty="0"/>
              <a:t>Straturi speciale și arhitecturi.</a:t>
            </a:r>
          </a:p>
        </p:txBody>
      </p:sp>
    </p:spTree>
    <p:extLst>
      <p:ext uri="{BB962C8B-B14F-4D97-AF65-F5344CB8AC3E}">
        <p14:creationId xmlns:p14="http://schemas.microsoft.com/office/powerpoint/2010/main" val="60856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esență o rețea convoluțională (CNN sau ConvNet) este o formată dintr-o secvență de straturi convoluționale, între care interpunem funcții de activare</a:t>
            </a:r>
          </a:p>
        </p:txBody>
      </p:sp>
      <p:sp>
        <p:nvSpPr>
          <p:cNvPr id="299" name="Shape 299"/>
          <p:cNvSpPr/>
          <p:nvPr/>
        </p:nvSpPr>
        <p:spPr>
          <a:xfrm>
            <a:off x="2997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9123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2766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417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604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643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305" name="Shape 305"/>
          <p:cNvSpPr/>
          <p:nvPr/>
        </p:nvSpPr>
        <p:spPr>
          <a:xfrm>
            <a:off x="28143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4269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7912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756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3477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387026" y="2646934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55575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938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977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194426" y="2387884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423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1701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5344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81296" y="455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Filtrele corespond unor un trăsături ale obiectelor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66" y="525081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043448" y="4659911"/>
            <a:ext cx="2955274" cy="367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200" i="1" dirty="0"/>
              <a:t>Slide adaptat după Yann LeCun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28524"/>
            <a:ext cx="4457700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481" y="4776400"/>
            <a:ext cx="6515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commons.wikimedia.org</a:t>
            </a:r>
            <a:r>
              <a:rPr lang="en-US" sz="1350" dirty="0"/>
              <a:t>/wiki/</a:t>
            </a:r>
            <a:r>
              <a:rPr lang="en-US" sz="1350" dirty="0" err="1"/>
              <a:t>File:Convolution_of_box_signal_with_itself.gif</a:t>
            </a:r>
            <a:endParaRPr lang="en-US" sz="1350" dirty="0"/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28900"/>
            <a:ext cx="4457700" cy="128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9D62F-750A-8B47-A235-EC332B6EAB0B}"/>
              </a:ext>
            </a:extLst>
          </p:cNvPr>
          <p:cNvSpPr txBox="1"/>
          <p:nvPr/>
        </p:nvSpPr>
        <p:spPr>
          <a:xfrm>
            <a:off x="1258873" y="266899"/>
            <a:ext cx="6740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700" dirty="0"/>
              <a:t>Activare maximă = răspunsul cel mai mare</a:t>
            </a:r>
          </a:p>
        </p:txBody>
      </p:sp>
    </p:spTree>
    <p:extLst>
      <p:ext uri="{BB962C8B-B14F-4D97-AF65-F5344CB8AC3E}">
        <p14:creationId xmlns:p14="http://schemas.microsoft.com/office/powerpoint/2010/main" val="348911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2853720" y="777682"/>
            <a:ext cx="3732480" cy="7776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20" y="1866437"/>
            <a:ext cx="2332800" cy="176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60" y="1843753"/>
            <a:ext cx="2332800" cy="184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3669660" y="2468126"/>
            <a:ext cx="622080" cy="50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59417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300" dirty="0">
                <a:latin typeface="FreeSans" charset="0"/>
              </a:rPr>
              <a:t>*        </a:t>
            </a:r>
          </a:p>
        </p:txBody>
      </p:sp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4122720" y="2271480"/>
            <a:ext cx="777600" cy="75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450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650">
                <a:latin typeface="FreeSans" charset="0"/>
              </a:rPr>
              <a:t>-1  0  1</a:t>
            </a:r>
          </a:p>
          <a:p>
            <a:r>
              <a:rPr lang="en-US" sz="1650">
                <a:latin typeface="FreeSans" charset="0"/>
              </a:rPr>
              <a:t>-1  0  1</a:t>
            </a:r>
          </a:p>
          <a:p>
            <a:r>
              <a:rPr lang="en-US" sz="1650">
                <a:latin typeface="FreeSans" charset="0"/>
              </a:rPr>
              <a:t>-1  0  1</a:t>
            </a:r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2076120" y="2021972"/>
            <a:ext cx="311040" cy="311073"/>
          </a:xfrm>
          <a:prstGeom prst="rect">
            <a:avLst/>
          </a:prstGeom>
          <a:solidFill>
            <a:srgbClr val="808080"/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68" name="Rectangle 8"/>
          <p:cNvSpPr>
            <a:spLocks noChangeArrowheads="1"/>
          </p:cNvSpPr>
          <p:nvPr/>
        </p:nvSpPr>
        <p:spPr bwMode="auto">
          <a:xfrm>
            <a:off x="2084400" y="2030400"/>
            <a:ext cx="92880" cy="295200"/>
          </a:xfrm>
          <a:prstGeom prst="rect">
            <a:avLst/>
          </a:prstGeom>
          <a:solidFill>
            <a:srgbClr val="000000"/>
          </a:solidFill>
          <a:ln w="9525" cap="flat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2286000" y="2030400"/>
            <a:ext cx="92880" cy="295200"/>
          </a:xfrm>
          <a:prstGeom prst="rect">
            <a:avLst/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>
            <a:off x="2387160" y="2021972"/>
            <a:ext cx="3888000" cy="311073"/>
          </a:xfrm>
          <a:prstGeom prst="line">
            <a:avLst/>
          </a:prstGeom>
          <a:noFill/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>
            <a:off x="2387160" y="2333045"/>
            <a:ext cx="3888000" cy="1081"/>
          </a:xfrm>
          <a:prstGeom prst="line">
            <a:avLst/>
          </a:prstGeom>
          <a:noFill/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4986720" y="2366529"/>
            <a:ext cx="622080" cy="98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59417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300">
                <a:latin typeface="FreeSans" charset="0"/>
              </a:rPr>
              <a:t>=        </a:t>
            </a:r>
          </a:p>
        </p:txBody>
      </p:sp>
      <p:sp>
        <p:nvSpPr>
          <p:cNvPr id="66576" name="Line 16"/>
          <p:cNvSpPr>
            <a:spLocks noChangeShapeType="1"/>
          </p:cNvSpPr>
          <p:nvPr/>
        </p:nvSpPr>
        <p:spPr bwMode="auto">
          <a:xfrm>
            <a:off x="4097880" y="2333046"/>
            <a:ext cx="1080" cy="777682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7" name="Line 17"/>
          <p:cNvSpPr>
            <a:spLocks noChangeShapeType="1"/>
          </p:cNvSpPr>
          <p:nvPr/>
        </p:nvSpPr>
        <p:spPr bwMode="auto">
          <a:xfrm>
            <a:off x="4913820" y="2333046"/>
            <a:ext cx="1080" cy="777682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8" name="Line 18"/>
          <p:cNvSpPr>
            <a:spLocks noChangeShapeType="1"/>
          </p:cNvSpPr>
          <p:nvPr/>
        </p:nvSpPr>
        <p:spPr bwMode="auto">
          <a:xfrm>
            <a:off x="4097880" y="3103166"/>
            <a:ext cx="155520" cy="108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9" name="Line 19"/>
          <p:cNvSpPr>
            <a:spLocks noChangeShapeType="1"/>
          </p:cNvSpPr>
          <p:nvPr/>
        </p:nvSpPr>
        <p:spPr bwMode="auto">
          <a:xfrm>
            <a:off x="4743180" y="3103166"/>
            <a:ext cx="155520" cy="108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80" name="Line 20"/>
          <p:cNvSpPr>
            <a:spLocks noChangeShapeType="1"/>
          </p:cNvSpPr>
          <p:nvPr/>
        </p:nvSpPr>
        <p:spPr bwMode="auto">
          <a:xfrm>
            <a:off x="4743180" y="2343846"/>
            <a:ext cx="155520" cy="1081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81" name="Line 21"/>
          <p:cNvSpPr>
            <a:spLocks noChangeShapeType="1"/>
          </p:cNvSpPr>
          <p:nvPr/>
        </p:nvSpPr>
        <p:spPr bwMode="auto">
          <a:xfrm>
            <a:off x="4098960" y="2343846"/>
            <a:ext cx="155520" cy="1081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6148866" y="4753290"/>
            <a:ext cx="284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</a:t>
            </a:r>
            <a:r>
              <a:rPr lang="en-US" sz="1200" dirty="0" err="1"/>
              <a:t>Marc'Aurelio</a:t>
            </a:r>
            <a:r>
              <a:rPr lang="en-US" sz="1200" dirty="0"/>
              <a:t> </a:t>
            </a:r>
            <a:r>
              <a:rPr lang="en-US" sz="1200" dirty="0" err="1"/>
              <a:t>Ranzato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8CA4B-F89A-1849-95FE-847CBDBDB755}"/>
              </a:ext>
            </a:extLst>
          </p:cNvPr>
          <p:cNvSpPr txBox="1"/>
          <p:nvPr/>
        </p:nvSpPr>
        <p:spPr>
          <a:xfrm>
            <a:off x="1258873" y="266899"/>
            <a:ext cx="6740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700" dirty="0"/>
              <a:t>Activare maximă = răspunsul cel mai mare</a:t>
            </a:r>
          </a:p>
        </p:txBody>
      </p:sp>
    </p:spTree>
    <p:extLst>
      <p:ext uri="{BB962C8B-B14F-4D97-AF65-F5344CB8AC3E}">
        <p14:creationId xmlns:p14="http://schemas.microsoft.com/office/powerpoint/2010/main" val="65616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51" y="496442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453776" y="675918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795759" y="43518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476" y="340470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117042" y="774984"/>
            <a:ext cx="388026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exemplu cu 32 de filtre 5x5</a:t>
            </a:r>
            <a:endParaRPr lang="en" sz="1800" dirty="0"/>
          </a:p>
        </p:txBody>
      </p:sp>
      <p:sp>
        <p:nvSpPr>
          <p:cNvPr id="345" name="Shape 345"/>
          <p:cNvSpPr/>
          <p:nvPr/>
        </p:nvSpPr>
        <p:spPr>
          <a:xfrm>
            <a:off x="1887717" y="3405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888384" y="1734142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453884" y="598267"/>
            <a:ext cx="557733" cy="14520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3" name="Shape 353"/>
          <p:cNvSpPr txBox="1"/>
          <p:nvPr/>
        </p:nvSpPr>
        <p:spPr>
          <a:xfrm>
            <a:off x="1967961" y="630045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filtru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93142" y="3491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453884" y="606867"/>
            <a:ext cx="3663158" cy="273421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888384" y="3020908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0626"/>
            <a:ext cx="6858000" cy="2761376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397EA-D2B7-2340-86B7-4690C3CB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0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76350"/>
            <a:ext cx="6858000" cy="257793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FB68740-5DEF-F442-A7D9-ED75E74D63E1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E99F9C8-6A04-974C-AD9D-F77F79CF3C74}"/>
              </a:ext>
            </a:extLst>
          </p:cNvPr>
          <p:cNvSpPr txBox="1">
            <a:spLocks/>
          </p:cNvSpPr>
          <p:nvPr/>
        </p:nvSpPr>
        <p:spPr>
          <a:xfrm>
            <a:off x="628650" y="27378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49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29242"/>
            <a:ext cx="6858000" cy="4228508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4EC7A6A-4D02-5A46-9BD4-EBB44D15203A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69BA301-074B-AE45-990C-79E99C31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9242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2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800186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SGD cu mini-batch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411655" y="807000"/>
            <a:ext cx="8373242" cy="298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Repetă: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Selectăm un mini-batch de exemple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înainte</a:t>
            </a:r>
            <a:r>
              <a:rPr lang="en" sz="2400" dirty="0"/>
              <a:t> prin graf pentru a obține pierderea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înapoi</a:t>
            </a:r>
            <a:r>
              <a:rPr lang="en" sz="2400" dirty="0"/>
              <a:t> pentru a calcula gradienții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Actualizăm ponderile pe baza gradienților calculați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21" y="3003865"/>
            <a:ext cx="3742062" cy="18355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5x5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  <a:p>
            <a:pPr lvl="0" rtl="0">
              <a:spcBef>
                <a:spcPts val="0"/>
              </a:spcBef>
              <a:buNone/>
            </a:pP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3x3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10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3?</a:t>
            </a:r>
          </a:p>
        </p:txBody>
      </p:sp>
      <p:sp>
        <p:nvSpPr>
          <p:cNvPr id="11" name="Shape 490"/>
          <p:cNvSpPr txBox="1"/>
          <p:nvPr/>
        </p:nvSpPr>
        <p:spPr>
          <a:xfrm>
            <a:off x="3790883" y="2649300"/>
            <a:ext cx="4522732" cy="16882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Nu se potrivește!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putem aplica un filtru de 3x3 pe o imagine de 7x7 folosind stride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291136155"/>
              </p:ext>
            </p:extLst>
          </p:nvPr>
        </p:nvGraphicFramePr>
        <p:xfrm>
          <a:off x="454925" y="1183315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97034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4329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1518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19266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28435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50780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187200" y="997707"/>
            <a:ext cx="4535699" cy="3095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Mărimea activării: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  <a:endParaRPr lang="en" sz="24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 :(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Rețele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neuronale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funcții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universale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aproximare</a:t>
            </a:r>
            <a:endParaRPr lang="en-US" sz="2994" spc="-1" dirty="0"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Teorema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Aproximării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O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tip feed-forward cu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având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finit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orice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continuă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definită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pe un subset compact din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Deși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cu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două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sunt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aproximare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lățimea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perceptroni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acestor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fi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mare.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preferăm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adânci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(cu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blipFill>
                <a:blip r:embed="rId2"/>
                <a:stretch>
                  <a:fillRect l="-1062" r="-1366" b="-28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586798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În practică: deobicei imaginea se bordează cu 0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569522" y="839716"/>
            <a:ext cx="5454106" cy="4142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imagine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filtru</a:t>
            </a:r>
            <a:r>
              <a:rPr lang="en" sz="2000" b="1" dirty="0"/>
              <a:t> 3x3</a:t>
            </a:r>
            <a:r>
              <a:rPr lang="en" sz="2000" dirty="0"/>
              <a:t>, aplicat cu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bordăm cu 1 pixel</a:t>
            </a:r>
            <a:r>
              <a:rPr lang="en" sz="2000" dirty="0"/>
              <a:t> de valoare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Q: Cum arată activarea?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=&gt; Output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În general, se folosesc straturi convoluționale cu stride 1, cu filtre de dimensiune FxF, și bordură de (F-1)/2. (menține dimensiunea imaginii de input)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e.g. F = 3 =&gt; bordăm cu 1 pixel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5 =&gt; bordăm cu 2 pixeli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7 =&gt; bordăm cu 3 pixeli (valoare 0)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>
            <p:extLst>
              <p:ext uri="{D42A27DB-BD31-4B8C-83A1-F6EECF244321}">
                <p14:modId xmlns:p14="http://schemas.microsoft.com/office/powerpoint/2010/main" val="704503424"/>
              </p:ext>
            </p:extLst>
          </p:nvPr>
        </p:nvGraphicFramePr>
        <p:xfrm>
          <a:off x="148855" y="947175"/>
          <a:ext cx="3247965" cy="349731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6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134026"/>
            <a:ext cx="8548200" cy="130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Aplicând convoluții cu filtre de 5x5 în mod repetat pe un input de 32x32 micșorează volumul (32 =&gt; 28 =&gt; 24 ...)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Micșorarea prea rapidă a volumului nu produce rezultate optime</a:t>
            </a:r>
          </a:p>
        </p:txBody>
      </p:sp>
      <p:sp>
        <p:nvSpPr>
          <p:cNvPr id="535" name="Shape 535"/>
          <p:cNvSpPr/>
          <p:nvPr/>
        </p:nvSpPr>
        <p:spPr>
          <a:xfrm>
            <a:off x="3593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9719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3362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013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664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703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541" name="Shape 541"/>
          <p:cNvSpPr/>
          <p:nvPr/>
        </p:nvSpPr>
        <p:spPr>
          <a:xfrm>
            <a:off x="28739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4865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8508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15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4073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446635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56171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998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7037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254035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482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2297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5940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>
                <a:solidFill>
                  <a:srgbClr val="0000FF"/>
                </a:solidFill>
              </a:rPr>
              <a:t>32x32</a:t>
            </a:r>
            <a:r>
              <a:rPr lang="en" sz="2600" b="1" dirty="0"/>
              <a:t>x3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</a:t>
            </a:r>
            <a:r>
              <a:rPr lang="en" sz="2600" dirty="0">
                <a:solidFill>
                  <a:srgbClr val="008000"/>
                </a:solidFill>
              </a:rPr>
              <a:t>1</a:t>
            </a:r>
            <a:r>
              <a:rPr lang="en" sz="2600" dirty="0"/>
              <a:t>, bordură </a:t>
            </a:r>
            <a:r>
              <a:rPr lang="en" sz="2600" dirty="0">
                <a:solidFill>
                  <a:srgbClr val="FF6600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</a:t>
            </a:r>
          </a:p>
          <a:p>
            <a:pPr lvl="0"/>
            <a:r>
              <a:rPr lang="en" sz="2800" dirty="0"/>
              <a:t>(</a:t>
            </a:r>
            <a:r>
              <a:rPr lang="en" sz="2800" dirty="0">
                <a:solidFill>
                  <a:srgbClr val="0000FF"/>
                </a:solidFill>
              </a:rPr>
              <a:t>32</a:t>
            </a:r>
            <a:r>
              <a:rPr lang="en" sz="2800" dirty="0"/>
              <a:t>+2*</a:t>
            </a:r>
            <a:r>
              <a:rPr lang="en" sz="2800" dirty="0">
                <a:solidFill>
                  <a:srgbClr val="FF6600"/>
                </a:solidFill>
              </a:rPr>
              <a:t>2</a:t>
            </a:r>
            <a:r>
              <a:rPr lang="en" sz="2800" dirty="0">
                <a:solidFill>
                  <a:schemeClr val="dk1"/>
                </a:solidFill>
              </a:rPr>
              <a:t>-</a:t>
            </a:r>
            <a:r>
              <a:rPr lang="en" sz="2800" dirty="0">
                <a:solidFill>
                  <a:srgbClr val="FF00FF"/>
                </a:solidFill>
              </a:rPr>
              <a:t>5</a:t>
            </a:r>
            <a:r>
              <a:rPr lang="en" sz="2800" dirty="0"/>
              <a:t>)/</a:t>
            </a:r>
            <a:r>
              <a:rPr lang="en" sz="2800" dirty="0">
                <a:solidFill>
                  <a:srgbClr val="38761D"/>
                </a:solidFill>
              </a:rPr>
              <a:t>1</a:t>
            </a:r>
            <a:r>
              <a:rPr lang="en" sz="2800" dirty="0"/>
              <a:t>+1 = 32, deci volumul este </a:t>
            </a:r>
            <a:r>
              <a:rPr lang="en" sz="2800" b="1" dirty="0"/>
              <a:t>32x32x</a:t>
            </a:r>
            <a:r>
              <a:rPr lang="en" sz="2800" b="1" dirty="0">
                <a:solidFill>
                  <a:srgbClr val="FF0000"/>
                </a:solidFill>
              </a:rPr>
              <a:t>10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87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77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</a:t>
            </a:r>
            <a:r>
              <a:rPr lang="en" sz="26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/>
            <a:r>
              <a:rPr lang="en" sz="2800" dirty="0"/>
              <a:t>Fiecare filtru are </a:t>
            </a:r>
            <a:r>
              <a:rPr lang="en" sz="2800" dirty="0">
                <a:solidFill>
                  <a:srgbClr val="FF00FF"/>
                </a:solidFill>
              </a:rPr>
              <a:t>5*5</a:t>
            </a:r>
            <a:r>
              <a:rPr lang="en" sz="2800" dirty="0"/>
              <a:t>*</a:t>
            </a:r>
            <a:r>
              <a:rPr lang="en" sz="28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" sz="2800" dirty="0"/>
              <a:t> + 1 =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 parametrii                    </a:t>
            </a:r>
            <a:r>
              <a:rPr lang="en" sz="1800" dirty="0"/>
              <a:t>(+1 pentru bias)</a:t>
            </a:r>
          </a:p>
          <a:p>
            <a:pPr lvl="0"/>
            <a:r>
              <a:rPr lang="en" sz="2800" dirty="0"/>
              <a:t>=&gt;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*</a:t>
            </a:r>
            <a:r>
              <a:rPr lang="en" sz="2800" dirty="0">
                <a:solidFill>
                  <a:srgbClr val="FF0000"/>
                </a:solidFill>
              </a:rPr>
              <a:t>10</a:t>
            </a:r>
            <a:r>
              <a:rPr lang="en" sz="2800" dirty="0"/>
              <a:t> = </a:t>
            </a:r>
            <a:r>
              <a:rPr lang="en" sz="2800" b="1" dirty="0"/>
              <a:t>760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090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72" y="742631"/>
            <a:ext cx="8247010" cy="39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099785" y="324806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K = (puteri ale lui 2,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2, P = ? (orice se încadrează)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816300" y="1723345"/>
            <a:ext cx="2966099" cy="100227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45649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Are sens să folosim chiar filtre de 1x1</a:t>
            </a:r>
          </a:p>
        </p:txBody>
      </p:sp>
      <p:sp>
        <p:nvSpPr>
          <p:cNvPr id="614" name="Shape 614"/>
          <p:cNvSpPr/>
          <p:nvPr/>
        </p:nvSpPr>
        <p:spPr>
          <a:xfrm>
            <a:off x="919454" y="1304874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73704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207529" y="35824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10754" y="2146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82554" y="2683524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36254" y="1917974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1x1 convoluție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cu 32 de filtre</a:t>
            </a:r>
          </a:p>
        </p:txBody>
      </p:sp>
      <p:sp>
        <p:nvSpPr>
          <p:cNvPr id="620" name="Shape 620"/>
          <p:cNvSpPr/>
          <p:nvPr/>
        </p:nvSpPr>
        <p:spPr>
          <a:xfrm>
            <a:off x="6091229" y="1304874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113429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71054" y="36586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47129" y="2325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33354" y="2700974"/>
            <a:ext cx="2854199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(fiecare filtru are dimensiunea 1x1x64 și calculează produsul scalar pe adâncime)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641962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238212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748712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768212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904412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930512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838062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02362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67449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225437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483287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1352213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930511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2578362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3074537" y="2898152"/>
            <a:ext cx="4232848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620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744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375" y="728426"/>
            <a:ext cx="3181808" cy="1815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Shape 692"/>
          <p:cNvSpPr txBox="1"/>
          <p:nvPr/>
        </p:nvSpPr>
        <p:spPr>
          <a:xfrm>
            <a:off x="5660032" y="2519050"/>
            <a:ext cx="2982000" cy="704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mr-IN" sz="1800" dirty="0">
                <a:solidFill>
                  <a:srgbClr val="38761D"/>
                </a:solidFill>
              </a:rPr>
              <a:t>…</a:t>
            </a:r>
            <a:r>
              <a:rPr lang="en" sz="1800" dirty="0">
                <a:solidFill>
                  <a:srgbClr val="38761D"/>
                </a:solidFill>
              </a:rPr>
              <a:t>este doar un neuron cu </a:t>
            </a:r>
            <a:r>
              <a:rPr lang="en" sz="1800">
                <a:solidFill>
                  <a:srgbClr val="38761D"/>
                </a:solidFill>
              </a:rPr>
              <a:t>conexiuni locale</a:t>
            </a:r>
            <a:endParaRPr lang="en" sz="18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Shape 699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700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701"/>
          <p:cNvCxnSpPr>
            <a:endCxn id="25" idx="2"/>
          </p:cNvCxnSpPr>
          <p:nvPr/>
        </p:nvCxnSpPr>
        <p:spPr>
          <a:xfrm rot="10800000" flipH="1">
            <a:off x="769700" y="26966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702"/>
          <p:cNvCxnSpPr>
            <a:endCxn id="25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703"/>
          <p:cNvCxnSpPr>
            <a:endCxn id="25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704"/>
          <p:cNvCxnSpPr>
            <a:endCxn id="25" idx="2"/>
          </p:cNvCxnSpPr>
          <p:nvPr/>
        </p:nvCxnSpPr>
        <p:spPr>
          <a:xfrm rot="10800000" flipH="1">
            <a:off x="951500" y="26966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705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1" name="Shape 706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2" name="Shape 707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3" name="Shape 708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710"/>
          <p:cNvSpPr txBox="1"/>
          <p:nvPr/>
        </p:nvSpPr>
        <p:spPr>
          <a:xfrm>
            <a:off x="3315099" y="2309974"/>
            <a:ext cx="5750747" cy="241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Un activation map este matrice cu output-urile a 28x28 neuroni: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Fiecare este conectat la o regiune mică din input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Toții neuronii au aceeși parametrii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filtru 5x5 = câmp receptiv de 5x5 pentru fiecare neuron</a:t>
            </a:r>
          </a:p>
        </p:txBody>
      </p:sp>
      <p:sp>
        <p:nvSpPr>
          <p:cNvPr id="35" name="Shape 711"/>
          <p:cNvSpPr/>
          <p:nvPr/>
        </p:nvSpPr>
        <p:spPr>
          <a:xfrm>
            <a:off x="2043650" y="1317725"/>
            <a:ext cx="713400" cy="2757900"/>
          </a:xfrm>
          <a:prstGeom prst="cube">
            <a:avLst>
              <a:gd name="adj" fmla="val 7771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712"/>
          <p:cNvSpPr txBox="1"/>
          <p:nvPr/>
        </p:nvSpPr>
        <p:spPr>
          <a:xfrm>
            <a:off x="2461600" y="36732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37" name="Shape 713"/>
          <p:cNvSpPr txBox="1"/>
          <p:nvPr/>
        </p:nvSpPr>
        <p:spPr>
          <a:xfrm>
            <a:off x="2766400" y="23016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69988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n-US" sz="3600" dirty="0" err="1"/>
              <a:t>Rețele</a:t>
            </a:r>
            <a:r>
              <a:rPr lang="en-US" sz="3600" dirty="0"/>
              <a:t> </a:t>
            </a:r>
            <a:r>
              <a:rPr lang="en-US" sz="3600" dirty="0" err="1"/>
              <a:t>neuronale</a:t>
            </a:r>
            <a:r>
              <a:rPr lang="en-US" sz="3600" dirty="0"/>
              <a:t> </a:t>
            </a:r>
            <a:r>
              <a:rPr lang="en-US" sz="3600" dirty="0" err="1"/>
              <a:t>convoluționale</a:t>
            </a:r>
            <a:endParaRPr lang="en-US"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55" y="1506486"/>
            <a:ext cx="8104631" cy="223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530352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200" i="1" dirty="0"/>
              <a:t>[LeNet-5, LeCun 1998]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" name="Shape 720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72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0" name="Shape 72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" name="Shape 72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8" name="Shape 72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726"/>
          <p:cNvSpPr/>
          <p:nvPr/>
        </p:nvSpPr>
        <p:spPr>
          <a:xfrm>
            <a:off x="2254241" y="2313254"/>
            <a:ext cx="2027699" cy="6200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727"/>
          <p:cNvSpPr/>
          <p:nvPr/>
        </p:nvSpPr>
        <p:spPr>
          <a:xfrm>
            <a:off x="2254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728"/>
          <p:cNvSpPr/>
          <p:nvPr/>
        </p:nvSpPr>
        <p:spPr>
          <a:xfrm>
            <a:off x="2635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729"/>
          <p:cNvSpPr/>
          <p:nvPr/>
        </p:nvSpPr>
        <p:spPr>
          <a:xfrm>
            <a:off x="3016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730"/>
          <p:cNvSpPr/>
          <p:nvPr/>
        </p:nvSpPr>
        <p:spPr>
          <a:xfrm>
            <a:off x="3397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731"/>
          <p:cNvSpPr/>
          <p:nvPr/>
        </p:nvSpPr>
        <p:spPr>
          <a:xfrm>
            <a:off x="3778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732"/>
          <p:cNvSpPr/>
          <p:nvPr/>
        </p:nvSpPr>
        <p:spPr>
          <a:xfrm>
            <a:off x="1750866" y="1322100"/>
            <a:ext cx="2850600" cy="28506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733"/>
          <p:cNvSpPr txBox="1"/>
          <p:nvPr/>
        </p:nvSpPr>
        <p:spPr>
          <a:xfrm>
            <a:off x="4722975" y="21497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7" name="Shape 734"/>
          <p:cNvSpPr txBox="1"/>
          <p:nvPr/>
        </p:nvSpPr>
        <p:spPr>
          <a:xfrm>
            <a:off x="4297650" y="361772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8" name="Shape 735"/>
          <p:cNvSpPr txBox="1"/>
          <p:nvPr/>
        </p:nvSpPr>
        <p:spPr>
          <a:xfrm>
            <a:off x="5392615" y="2383692"/>
            <a:ext cx="3764660" cy="2452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cu 5 filtre,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stratul convoluțional este format din neuroni aranjați într-un grid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(28x28x5)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Pentru o regiune vor fi 5 neuroni diferiți (toți primesc același input)</a:t>
            </a:r>
          </a:p>
        </p:txBody>
      </p:sp>
      <p:sp>
        <p:nvSpPr>
          <p:cNvPr id="49" name="Shape 736"/>
          <p:cNvSpPr txBox="1"/>
          <p:nvPr/>
        </p:nvSpPr>
        <p:spPr>
          <a:xfrm>
            <a:off x="2606737" y="409650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0759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37651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Mai avem de discutat despre două tipuri de straturi: POOL, FC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26" y="1766423"/>
            <a:ext cx="3996924" cy="31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53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Stratul de pooling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>
                <a:solidFill>
                  <a:schemeClr val="dk1"/>
                </a:solidFill>
              </a:rPr>
              <a:t>Reduce reprezentarea, permite o utilizare mai ușoară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Operează pe fiecare activation map în parte: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896693" y="805725"/>
            <a:ext cx="3232855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activation map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46357" y="1788525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pooling cu filtre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de 2x2 și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420077" y="47475"/>
            <a:ext cx="8255000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Pooling</a:t>
            </a:r>
            <a:endParaRPr sz="3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5"/>
            <a:ext cx="6488847" cy="286851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0"/>
            <a:ext cx="3029399" cy="31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816301" y="1723346"/>
            <a:ext cx="2456392" cy="5724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652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Straturi cu conexiuni complete (FC layer)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Conține neuroni conectați cu întregul volum de input, ca în rețelele neuronale obișnuite</a:t>
            </a: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71" y="1871086"/>
            <a:ext cx="6164923" cy="295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38058" y="19442"/>
            <a:ext cx="79068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Studiu de caz: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46876" y="580197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5449665" cy="1123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600" dirty="0"/>
              <a:t>Straturi convoluționale cu filtre de 5x5, aplicate cu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Straturi de pooling cu filtre de 2x2, aplicate cu stride 2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Arhitectura este [CONV-POOL-CONV-POOL-CONV-FC]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281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(227-11) / 4 + 1 = 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88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r>
              <a:rPr lang="en" sz="1800" dirty="0"/>
              <a:t>Parametrii: (11*11*3)*96 = </a:t>
            </a:r>
            <a:r>
              <a:rPr lang="en" sz="1800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369457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066450" y="161846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602875" y="391846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022850" y="237718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008462" y="431009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170" name="Shape 170"/>
          <p:cNvSpPr/>
          <p:nvPr/>
        </p:nvSpPr>
        <p:spPr>
          <a:xfrm>
            <a:off x="4145900" y="249743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920100" y="1817785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51225" y="1036710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838697" y="2529299"/>
            <a:ext cx="3753510" cy="1290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Aplicăm convoluția </a:t>
            </a:r>
            <a:r>
              <a:rPr lang="en" sz="1800" dirty="0"/>
              <a:t>filtrului peste imagine, i.e. trecem filtrul peste imagine calculând produsul scalar în fiecare poziție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317611" y="669717"/>
            <a:ext cx="3828573" cy="7219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Filterele au întotdeauna aceeași adâncime cu volumul de input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4738413" y="1391638"/>
            <a:ext cx="0" cy="5352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/>
          <p:nvPr/>
        </p:nvCxnSpPr>
        <p:spPr>
          <a:xfrm flipH="1">
            <a:off x="2014092" y="910897"/>
            <a:ext cx="1294760" cy="2627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143"/>
          <p:cNvSpPr txBox="1"/>
          <p:nvPr/>
        </p:nvSpPr>
        <p:spPr>
          <a:xfrm>
            <a:off x="1974580" y="3946070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lățime</a:t>
            </a:r>
          </a:p>
        </p:txBody>
      </p:sp>
      <p:sp>
        <p:nvSpPr>
          <p:cNvPr id="37" name="Shape 144"/>
          <p:cNvSpPr txBox="1"/>
          <p:nvPr/>
        </p:nvSpPr>
        <p:spPr>
          <a:xfrm>
            <a:off x="2394555" y="2404366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înălțime</a:t>
            </a:r>
          </a:p>
        </p:txBody>
      </p:sp>
      <p:sp>
        <p:nvSpPr>
          <p:cNvPr id="38" name="Shape 145"/>
          <p:cNvSpPr txBox="1"/>
          <p:nvPr/>
        </p:nvSpPr>
        <p:spPr>
          <a:xfrm>
            <a:off x="1261605" y="4340234"/>
            <a:ext cx="44072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adâncime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36" grpId="0"/>
      <p:bldP spid="37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(55-3) / 2 + 1 = 27</a:t>
            </a:r>
          </a:p>
        </p:txBody>
      </p:sp>
    </p:spTree>
    <p:extLst>
      <p:ext uri="{BB962C8B-B14F-4D97-AF65-F5344CB8AC3E}">
        <p14:creationId xmlns:p14="http://schemas.microsoft.com/office/powerpoint/2010/main" val="31336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57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r>
              <a:rPr lang="en" sz="1800" dirty="0"/>
              <a:t>Parametrii: </a:t>
            </a:r>
            <a:r>
              <a:rPr lang="en" sz="1800" b="1" dirty="0"/>
              <a:t>0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198815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r>
              <a:rPr lang="en" sz="1800" dirty="0"/>
              <a:t>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mr-IN" sz="1800" dirty="0"/>
              <a:t>…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889797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6" name="Shape 873"/>
          <p:cNvSpPr txBox="1"/>
          <p:nvPr/>
        </p:nvSpPr>
        <p:spPr>
          <a:xfrm>
            <a:off x="93200" y="1241574"/>
            <a:ext cx="8428499" cy="3426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500" dirty="0"/>
              <a:t>Arhitectura completă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[55x55x96] </a:t>
            </a:r>
            <a:r>
              <a:rPr lang="en" sz="1500" dirty="0">
                <a:solidFill>
                  <a:srgbClr val="FF0000"/>
                </a:solidFill>
              </a:rPr>
              <a:t>CONV1</a:t>
            </a:r>
            <a:r>
              <a:rPr lang="en" sz="1500" dirty="0"/>
              <a:t>: 96 filtre de 11x11 cu stride 4, fără bordură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[27x27x96] </a:t>
            </a:r>
            <a:r>
              <a:rPr lang="en" sz="1500" dirty="0">
                <a:solidFill>
                  <a:srgbClr val="0000FF"/>
                </a:solidFill>
              </a:rPr>
              <a:t>MAX POOL1</a:t>
            </a:r>
            <a:r>
              <a:rPr lang="en" sz="1500" dirty="0"/>
              <a:t>: filtre de 3x3 cu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[27x27x96] </a:t>
            </a:r>
            <a:r>
              <a:rPr lang="en" sz="1500" dirty="0">
                <a:solidFill>
                  <a:srgbClr val="38761D"/>
                </a:solidFill>
              </a:rPr>
              <a:t>NORM1:</a:t>
            </a:r>
            <a:r>
              <a:rPr lang="en" sz="1500" dirty="0"/>
              <a:t> strat de normalizare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[27x27x256] </a:t>
            </a:r>
            <a:r>
              <a:rPr lang="en" sz="1500" dirty="0">
                <a:solidFill>
                  <a:srgbClr val="FF0000"/>
                </a:solidFill>
              </a:rPr>
              <a:t>CONV2</a:t>
            </a:r>
            <a:r>
              <a:rPr lang="en" sz="1500" dirty="0"/>
              <a:t>: 256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[13x13x256] </a:t>
            </a:r>
            <a:r>
              <a:rPr lang="en" sz="1500" dirty="0">
                <a:solidFill>
                  <a:srgbClr val="0000FF"/>
                </a:solidFill>
              </a:rPr>
              <a:t>MAX POOL2:</a:t>
            </a:r>
            <a:r>
              <a:rPr lang="en" sz="1500" dirty="0"/>
              <a:t> filtre de 3x3 cu stride 2</a:t>
            </a:r>
          </a:p>
          <a:p>
            <a:pPr lvl="0"/>
            <a:r>
              <a:rPr lang="en" sz="1500" dirty="0"/>
              <a:t>[13x13x256] </a:t>
            </a:r>
            <a:r>
              <a:rPr lang="en" sz="1500" dirty="0">
                <a:solidFill>
                  <a:srgbClr val="38761D"/>
                </a:solidFill>
              </a:rPr>
              <a:t>NORM2: </a:t>
            </a:r>
            <a:r>
              <a:rPr lang="en" sz="1500" dirty="0"/>
              <a:t>strat de normalizare</a:t>
            </a:r>
          </a:p>
          <a:p>
            <a:pPr lvl="0"/>
            <a:r>
              <a:rPr lang="en" sz="1500" dirty="0"/>
              <a:t>[13x13x384] </a:t>
            </a:r>
            <a:r>
              <a:rPr lang="en" sz="1500" dirty="0">
                <a:solidFill>
                  <a:srgbClr val="FF0000"/>
                </a:solidFill>
              </a:rPr>
              <a:t>CONV3</a:t>
            </a:r>
            <a:r>
              <a:rPr lang="en" sz="1500" dirty="0"/>
              <a:t>: 384 filtre de 3x3 cu stride 1, bordură 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[13x13x384] </a:t>
            </a:r>
            <a:r>
              <a:rPr lang="en" sz="1500" dirty="0">
                <a:solidFill>
                  <a:srgbClr val="FF0000"/>
                </a:solidFill>
              </a:rPr>
              <a:t>CONV4</a:t>
            </a:r>
            <a:r>
              <a:rPr lang="en" sz="1500" dirty="0">
                <a:solidFill>
                  <a:schemeClr val="dk1"/>
                </a:solidFill>
              </a:rPr>
              <a:t>: 384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1, </a:t>
            </a:r>
            <a:r>
              <a:rPr lang="en" sz="1500" dirty="0"/>
              <a:t>bordură </a:t>
            </a:r>
            <a:r>
              <a:rPr lang="en" sz="1500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[13x13x256] </a:t>
            </a:r>
            <a:r>
              <a:rPr lang="en" sz="1500" dirty="0">
                <a:solidFill>
                  <a:srgbClr val="FF0000"/>
                </a:solidFill>
              </a:rPr>
              <a:t>CONV5</a:t>
            </a:r>
            <a:r>
              <a:rPr lang="en" sz="1500" dirty="0">
                <a:solidFill>
                  <a:schemeClr val="dk1"/>
                </a:solidFill>
              </a:rPr>
              <a:t>: 256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1, </a:t>
            </a:r>
            <a:r>
              <a:rPr lang="en" sz="1500" dirty="0"/>
              <a:t>bordură </a:t>
            </a:r>
            <a:r>
              <a:rPr lang="en" sz="1500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[6x6x256] </a:t>
            </a:r>
            <a:r>
              <a:rPr lang="en" sz="1500" dirty="0">
                <a:solidFill>
                  <a:srgbClr val="0000FF"/>
                </a:solidFill>
              </a:rPr>
              <a:t>MAX POOL3</a:t>
            </a:r>
            <a:r>
              <a:rPr lang="en" sz="1500" dirty="0">
                <a:solidFill>
                  <a:schemeClr val="dk1"/>
                </a:solidFill>
              </a:rPr>
              <a:t>: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[4096] </a:t>
            </a:r>
            <a:r>
              <a:rPr lang="en" sz="1500" dirty="0">
                <a:solidFill>
                  <a:srgbClr val="E69138"/>
                </a:solidFill>
              </a:rPr>
              <a:t>FC6:</a:t>
            </a:r>
            <a:r>
              <a:rPr lang="en" sz="1500" dirty="0">
                <a:solidFill>
                  <a:schemeClr val="dk1"/>
                </a:solidFill>
              </a:rPr>
              <a:t> 4096 neuroni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[4096] </a:t>
            </a:r>
            <a:r>
              <a:rPr lang="en" sz="1500" dirty="0">
                <a:solidFill>
                  <a:srgbClr val="E69138"/>
                </a:solidFill>
              </a:rPr>
              <a:t>FC7: </a:t>
            </a:r>
            <a:r>
              <a:rPr lang="en" sz="1500" dirty="0">
                <a:solidFill>
                  <a:schemeClr val="dk1"/>
                </a:solidFill>
              </a:rPr>
              <a:t>4096 neuroni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[1000] </a:t>
            </a:r>
            <a:r>
              <a:rPr lang="en" sz="1500" dirty="0">
                <a:solidFill>
                  <a:srgbClr val="E69138"/>
                </a:solidFill>
              </a:rPr>
              <a:t>FC8: </a:t>
            </a:r>
            <a:r>
              <a:rPr lang="en" sz="1500" dirty="0">
                <a:solidFill>
                  <a:schemeClr val="dk1"/>
                </a:solidFill>
              </a:rPr>
              <a:t>1000 neuroni (scoruri pentru 1000 de </a:t>
            </a:r>
            <a:r>
              <a:rPr lang="en" sz="1500" dirty="0" err="1">
                <a:solidFill>
                  <a:schemeClr val="dk1"/>
                </a:solidFill>
              </a:rPr>
              <a:t>clase</a:t>
            </a:r>
            <a:r>
              <a:rPr lang="en" sz="1500" dirty="0">
                <a:solidFill>
                  <a:schemeClr val="dk1"/>
                </a:solidFill>
              </a:rPr>
              <a:t>)</a:t>
            </a: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7" name="Shape 883"/>
          <p:cNvSpPr txBox="1"/>
          <p:nvPr/>
        </p:nvSpPr>
        <p:spPr>
          <a:xfrm>
            <a:off x="5260825" y="1766024"/>
            <a:ext cx="3795948" cy="2901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b="1" dirty="0">
                <a:solidFill>
                  <a:srgbClr val="0000FF"/>
                </a:solidFill>
              </a:rPr>
              <a:t>Detalii: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Prima utilizare a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Straturi de normalizare (nu se mai folosesc)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Augmentarea datelor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Mărimea batch-ului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SGD cu moment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Rata de învățare 0.01, împărțită la 10 atunci când acuratețea de validare atinge un platou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Ansamblu de 7 CNN-uri: 18.2% =&gt; 15.4%</a:t>
            </a:r>
          </a:p>
        </p:txBody>
      </p:sp>
    </p:spTree>
    <p:extLst>
      <p:ext uri="{BB962C8B-B14F-4D97-AF65-F5344CB8AC3E}">
        <p14:creationId xmlns:p14="http://schemas.microsoft.com/office/powerpoint/2010/main" val="209295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07459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81834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765284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681157" y="2559004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Cel mai bun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4" y="998575"/>
            <a:ext cx="4553233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Doar CONV de 3x3 cu stride 1, bordură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și MAX POOL de 2x2 cu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559574"/>
            <a:ext cx="3979067" cy="1108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eroare top 5 la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eroare top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752" y="23253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15" name="Shape 915"/>
          <p:cNvSpPr/>
          <p:nvPr/>
        </p:nvSpPr>
        <p:spPr>
          <a:xfrm>
            <a:off x="8055008" y="396790"/>
            <a:ext cx="794684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 txBox="1"/>
          <p:nvPr/>
        </p:nvSpPr>
        <p:spPr>
          <a:xfrm>
            <a:off x="4308231" y="45212"/>
            <a:ext cx="2430259" cy="384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>
                <a:solidFill>
                  <a:srgbClr val="FF0000"/>
                </a:solidFill>
              </a:rPr>
              <a:t>(fără a număra bias-urile)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7" name="Shape 937"/>
          <p:cNvSpPr txBox="1"/>
          <p:nvPr/>
        </p:nvSpPr>
        <p:spPr>
          <a:xfrm>
            <a:off x="7112530" y="540903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dirty="0"/>
              <a:t>Observații:</a:t>
            </a:r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FF0000"/>
                </a:solidFill>
              </a:rPr>
              <a:t>Cea mai multă memorie este consumată în primele straturi CONV</a:t>
            </a:r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Cei mai mulți parametrii în ultimele straturi FC</a:t>
            </a:r>
          </a:p>
        </p:txBody>
      </p:sp>
      <p:cxnSp>
        <p:nvCxnSpPr>
          <p:cNvPr id="8" name="Shape 938"/>
          <p:cNvCxnSpPr>
            <a:cxnSpLocks/>
          </p:cNvCxnSpPr>
          <p:nvPr/>
        </p:nvCxnSpPr>
        <p:spPr>
          <a:xfrm flipH="1">
            <a:off x="4768197" y="3413051"/>
            <a:ext cx="2344333" cy="53101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" name="Shape 939"/>
          <p:cNvCxnSpPr>
            <a:cxnSpLocks/>
          </p:cNvCxnSpPr>
          <p:nvPr/>
        </p:nvCxnSpPr>
        <p:spPr>
          <a:xfrm flipH="1" flipV="1">
            <a:off x="3593805" y="871871"/>
            <a:ext cx="3518725" cy="606055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33009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149717" y="673102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[Szegedy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49"/>
            <a:ext cx="4555895" cy="2347543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5071176" y="2909989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Modulul Inception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3907692" y="4502662"/>
            <a:ext cx="5255846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2014 (6.7% eroarea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Avantaje interesante: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Doar 5 milioane de parametrii! (elimină straturile FC)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Comparat cu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- 12x mai puțini parametrii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mai multe calcule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2348651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898152"/>
            <a:ext cx="5016000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58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182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2-3 săptămâni pentru antrenare pe un server cu 8 plăci GPU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la runtime: mai rapid ca VGGNet! (deși are de 8x mai multe straturi)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12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Dimensiunea spațială de 56x56!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Normalizare batch după fiecare strat CONV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Inițializare Xavier / 2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SGD cu moment 0.9 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Rată de învățare: 0.1, împărțită la 10 când eroare pe validare atinge un platou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>
                <a:solidFill>
                  <a:schemeClr val="dk1"/>
                </a:solidFill>
              </a:rPr>
              <a:t>Mărimea unui mini-batch 256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Degradarea ponderilor cu 10^-5</a:t>
            </a:r>
          </a:p>
          <a:p>
            <a:pPr marL="457200" lvl="0" indent="-368300">
              <a:spcBef>
                <a:spcPts val="0"/>
              </a:spcBef>
              <a:buSzPct val="100000"/>
              <a:buChar char="-"/>
            </a:pPr>
            <a:r>
              <a:rPr lang="en" sz="2200" dirty="0"/>
              <a:t>Fără dropout!</a:t>
            </a:r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891875" y="3954987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(truc utilizat și în GoogLeNet)</a:t>
            </a: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35643" y="205825"/>
            <a:ext cx="8446199" cy="46104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Concluzii</a:t>
            </a:r>
          </a:p>
          <a:p>
            <a:pPr marL="571500" lvl="0" indent="-5715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6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ConvNets</a:t>
            </a:r>
            <a:r>
              <a:rPr lang="en" sz="2400" dirty="0"/>
              <a:t>: folosim straturi CONV, POOL, FC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Tendință</a:t>
            </a:r>
            <a:r>
              <a:rPr lang="en" sz="2400" dirty="0"/>
              <a:t> către filtre mai mici și arhitecturi mai adânci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400" dirty="0" err="1"/>
              <a:t>Tendință</a:t>
            </a:r>
            <a:r>
              <a:rPr lang="en" sz="2400" dirty="0"/>
              <a:t> către eliminarea straturilor POOL/FC (doar CONV)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Arhitectura</a:t>
            </a:r>
            <a:r>
              <a:rPr lang="en" sz="2400" dirty="0"/>
              <a:t> tipică arată astfel: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unde N este deobicei în jur de ~5, M este mare, 0 &lt;= K &lt;= 2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Arhitecturile</a:t>
            </a:r>
            <a:r>
              <a:rPr lang="en" sz="2400" dirty="0"/>
              <a:t> recente (ResNet / GoogLeNet) pun sub semnul întrebării această paradigmă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203964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activation maps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8000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247"/>
          <p:cNvSpPr/>
          <p:nvPr/>
        </p:nvSpPr>
        <p:spPr>
          <a:xfrm>
            <a:off x="7452928" y="1348512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49"/>
          <p:cNvSpPr txBox="1"/>
          <p:nvPr/>
        </p:nvSpPr>
        <p:spPr>
          <a:xfrm>
            <a:off x="7337421" y="4061991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9" name="Shape 250"/>
          <p:cNvSpPr txBox="1"/>
          <p:nvPr/>
        </p:nvSpPr>
        <p:spPr>
          <a:xfrm>
            <a:off x="8004930" y="36063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" name="Shape 251"/>
          <p:cNvSpPr txBox="1"/>
          <p:nvPr/>
        </p:nvSpPr>
        <p:spPr>
          <a:xfrm>
            <a:off x="8409330" y="219532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1" name="Shape 253"/>
          <p:cNvSpPr txBox="1"/>
          <p:nvPr/>
        </p:nvSpPr>
        <p:spPr>
          <a:xfrm>
            <a:off x="3479724" y="1620137"/>
            <a:ext cx="3381659" cy="937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(considerăm un al doilea filtru)</a:t>
            </a:r>
          </a:p>
        </p:txBody>
      </p:sp>
      <p:sp>
        <p:nvSpPr>
          <p:cNvPr id="32" name="Shape 23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6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95620" y="2329950"/>
            <a:ext cx="2166865" cy="534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 convoluțional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Un strat convoluțional este format din mai multe filtre (de exemplu 6)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429176" y="4110760"/>
            <a:ext cx="8198069" cy="575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Concatenăm activările pentru a obține o nouă “imagine” de 28x28x6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4480</TotalTime>
  <Words>3164</Words>
  <Application>Microsoft Macintosh PowerPoint</Application>
  <PresentationFormat>On-screen Show (16:9)</PresentationFormat>
  <Paragraphs>552</Paragraphs>
  <Slides>70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FreeSans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Vizualizarea filterelor învățate</vt:lpstr>
      <vt:lpstr>PowerPoint Presentation</vt:lpstr>
      <vt:lpstr>Vizualizarea filterelor învățate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200</cp:revision>
  <dcterms:modified xsi:type="dcterms:W3CDTF">2022-05-26T12:55:02Z</dcterms:modified>
</cp:coreProperties>
</file>